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65" r:id="rId4"/>
    <p:sldId id="268" r:id="rId5"/>
    <p:sldId id="273" r:id="rId6"/>
    <p:sldId id="262"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04" y="-3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11/01/15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11/01/15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11/01/15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11/01/15</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11/01/15</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980728"/>
            <a:ext cx="7772400" cy="1470025"/>
          </a:xfrm>
        </p:spPr>
        <p:txBody>
          <a:bodyPr/>
          <a:lstStyle/>
          <a:p>
            <a:pPr algn="ctr"/>
            <a:r>
              <a:rPr lang="en-IN" dirty="0" smtClean="0">
                <a:solidFill>
                  <a:schemeClr val="tx1"/>
                </a:solidFill>
              </a:rPr>
              <a:t>Gramicidin D </a:t>
            </a:r>
            <a:endParaRPr lang="en-IN"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539552" y="2924944"/>
            <a:ext cx="7004224" cy="3024336"/>
          </a:xfrm>
        </p:spPr>
        <p:txBody>
          <a:bodyPr>
            <a:normAutofit/>
          </a:bodyPr>
          <a:lstStyle/>
          <a:p>
            <a:pPr algn="l"/>
            <a:r>
              <a:rPr lang="en-US" b="1" dirty="0" err="1" smtClean="0">
                <a:solidFill>
                  <a:schemeClr val="tx1"/>
                </a:solidFill>
                <a:latin typeface="Times New Roman" pitchFamily="18" charset="0"/>
                <a:cs typeface="Times New Roman" pitchFamily="18" charset="0"/>
              </a:rPr>
              <a:t>Drugbank</a:t>
            </a:r>
            <a:r>
              <a:rPr lang="en-US" b="1" dirty="0" smtClean="0">
                <a:solidFill>
                  <a:schemeClr val="tx1"/>
                </a:solidFill>
                <a:latin typeface="Times New Roman" pitchFamily="18" charset="0"/>
                <a:cs typeface="Times New Roman" pitchFamily="18" charset="0"/>
              </a:rPr>
              <a:t> ID : </a:t>
            </a:r>
            <a:r>
              <a:rPr lang="en-IN" dirty="0" smtClean="0">
                <a:solidFill>
                  <a:schemeClr val="tx1"/>
                </a:solidFill>
                <a:latin typeface="Times New Roman" pitchFamily="18" charset="0"/>
                <a:cs typeface="Times New Roman" pitchFamily="18" charset="0"/>
              </a:rPr>
              <a:t>DB00027 </a:t>
            </a:r>
            <a:endParaRPr lang="en-IN" dirty="0" smtClean="0">
              <a:solidFill>
                <a:schemeClr val="tx1"/>
              </a:solidFill>
              <a:latin typeface="Times New Roman" pitchFamily="18" charset="0"/>
              <a:cs typeface="Times New Roman" pitchFamily="18" charset="0"/>
            </a:endParaRPr>
          </a:p>
          <a:p>
            <a:r>
              <a:rPr lang="en-IN" b="1" dirty="0">
                <a:solidFill>
                  <a:srgbClr val="2F2B20"/>
                </a:solidFill>
              </a:rPr>
              <a:t>Protein chemical </a:t>
            </a:r>
            <a:r>
              <a:rPr lang="en-IN" b="1" dirty="0" smtClean="0">
                <a:solidFill>
                  <a:srgbClr val="2F2B20"/>
                </a:solidFill>
              </a:rPr>
              <a:t>formula </a:t>
            </a:r>
            <a:r>
              <a:rPr lang="en-IN" dirty="0" smtClean="0">
                <a:solidFill>
                  <a:srgbClr val="2F2B20"/>
                </a:solidFill>
              </a:rPr>
              <a:t>: C</a:t>
            </a:r>
            <a:r>
              <a:rPr lang="en-IN" baseline="-25000" dirty="0" smtClean="0">
                <a:solidFill>
                  <a:srgbClr val="2F2B20"/>
                </a:solidFill>
              </a:rPr>
              <a:t>99</a:t>
            </a:r>
            <a:r>
              <a:rPr lang="en-IN" dirty="0" smtClean="0">
                <a:solidFill>
                  <a:srgbClr val="2F2B20"/>
                </a:solidFill>
              </a:rPr>
              <a:t>H</a:t>
            </a:r>
            <a:r>
              <a:rPr lang="en-IN" baseline="-25000" dirty="0" smtClean="0">
                <a:solidFill>
                  <a:srgbClr val="2F2B20"/>
                </a:solidFill>
              </a:rPr>
              <a:t>140</a:t>
            </a:r>
            <a:r>
              <a:rPr lang="en-IN" dirty="0" smtClean="0">
                <a:solidFill>
                  <a:srgbClr val="2F2B20"/>
                </a:solidFill>
              </a:rPr>
              <a:t>N</a:t>
            </a:r>
            <a:r>
              <a:rPr lang="en-IN" baseline="-25000" dirty="0" smtClean="0">
                <a:solidFill>
                  <a:srgbClr val="2F2B20"/>
                </a:solidFill>
              </a:rPr>
              <a:t>20</a:t>
            </a:r>
            <a:r>
              <a:rPr lang="en-IN" dirty="0" smtClean="0">
                <a:solidFill>
                  <a:srgbClr val="2F2B20"/>
                </a:solidFill>
              </a:rPr>
              <a:t>O</a:t>
            </a:r>
            <a:r>
              <a:rPr lang="en-IN" baseline="-25000" dirty="0" smtClean="0">
                <a:solidFill>
                  <a:srgbClr val="2F2B20"/>
                </a:solidFill>
              </a:rPr>
              <a:t>17</a:t>
            </a:r>
          </a:p>
          <a:p>
            <a:r>
              <a:rPr lang="en-IN" b="1" dirty="0" smtClean="0">
                <a:solidFill>
                  <a:srgbClr val="2F2B20"/>
                </a:solidFill>
              </a:rPr>
              <a:t>Protein </a:t>
            </a:r>
            <a:r>
              <a:rPr lang="en-IN" b="1" dirty="0">
                <a:solidFill>
                  <a:srgbClr val="2F2B20"/>
                </a:solidFill>
              </a:rPr>
              <a:t>average </a:t>
            </a:r>
            <a:r>
              <a:rPr lang="en-IN" b="1" dirty="0" smtClean="0">
                <a:solidFill>
                  <a:srgbClr val="2F2B20"/>
                </a:solidFill>
              </a:rPr>
              <a:t>weight : </a:t>
            </a:r>
            <a:r>
              <a:rPr lang="en-IN" dirty="0" smtClean="0">
                <a:solidFill>
                  <a:srgbClr val="2F2B20"/>
                </a:solidFill>
              </a:rPr>
              <a:t>1882.2947</a:t>
            </a:r>
            <a:endParaRPr lang="en-US" dirty="0" smtClean="0">
              <a:solidFill>
                <a:srgbClr val="2F2B2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836712"/>
            <a:ext cx="7854696" cy="5184576"/>
          </a:xfrm>
        </p:spPr>
        <p:txBody>
          <a:bodyPr>
            <a:noAutofit/>
          </a:bodyPr>
          <a:lstStyle/>
          <a:p>
            <a:pPr algn="l"/>
            <a:r>
              <a:rPr lang="en-US" sz="2400" b="1" dirty="0" smtClean="0">
                <a:solidFill>
                  <a:schemeClr val="tx1"/>
                </a:solidFill>
                <a:latin typeface="Times New Roman" pitchFamily="18" charset="0"/>
                <a:cs typeface="Times New Roman" pitchFamily="18" charset="0"/>
              </a:rPr>
              <a:t>Description</a:t>
            </a:r>
            <a:r>
              <a:rPr lang="en-US" sz="2400" dirty="0" smtClean="0">
                <a:solidFill>
                  <a:schemeClr val="tx1"/>
                </a:solidFill>
                <a:latin typeface="Times New Roman" pitchFamily="18" charset="0"/>
                <a:cs typeface="Times New Roman" pitchFamily="18" charset="0"/>
              </a:rPr>
              <a:t> :</a:t>
            </a:r>
          </a:p>
          <a:p>
            <a:r>
              <a:rPr lang="en-US"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Gramcidin</a:t>
            </a:r>
            <a:r>
              <a:rPr lang="en-IN" sz="1800" dirty="0" smtClean="0">
                <a:solidFill>
                  <a:schemeClr val="tx1"/>
                </a:solidFill>
                <a:latin typeface="Times New Roman" pitchFamily="18" charset="0"/>
                <a:cs typeface="Times New Roman" pitchFamily="18" charset="0"/>
              </a:rPr>
              <a:t> D is a heterogeneous mixture of three antibiotic compounds, </a:t>
            </a:r>
            <a:r>
              <a:rPr lang="en-IN" sz="1800" dirty="0" err="1" smtClean="0">
                <a:solidFill>
                  <a:schemeClr val="tx1"/>
                </a:solidFill>
                <a:latin typeface="Times New Roman" pitchFamily="18" charset="0"/>
                <a:cs typeface="Times New Roman" pitchFamily="18" charset="0"/>
              </a:rPr>
              <a:t>gramicidins</a:t>
            </a:r>
            <a:r>
              <a:rPr lang="en-IN" sz="1800" dirty="0" smtClean="0">
                <a:solidFill>
                  <a:schemeClr val="tx1"/>
                </a:solidFill>
                <a:latin typeface="Times New Roman" pitchFamily="18" charset="0"/>
                <a:cs typeface="Times New Roman" pitchFamily="18" charset="0"/>
              </a:rPr>
              <a:t> A, B and C, making up 80%, 6%, and 14% respectively all of which are obtained from the soil bacterial species Bacillus </a:t>
            </a:r>
            <a:r>
              <a:rPr lang="en-IN" sz="1800" dirty="0" err="1" smtClean="0">
                <a:solidFill>
                  <a:schemeClr val="tx1"/>
                </a:solidFill>
                <a:latin typeface="Times New Roman" pitchFamily="18" charset="0"/>
                <a:cs typeface="Times New Roman" pitchFamily="18" charset="0"/>
              </a:rPr>
              <a:t>brevis</a:t>
            </a:r>
            <a:r>
              <a:rPr lang="en-IN" sz="1800" dirty="0" smtClean="0">
                <a:solidFill>
                  <a:schemeClr val="tx1"/>
                </a:solidFill>
                <a:latin typeface="Times New Roman" pitchFamily="18" charset="0"/>
                <a:cs typeface="Times New Roman" pitchFamily="18" charset="0"/>
              </a:rPr>
              <a:t> and called collectively gramicidin D.  </a:t>
            </a:r>
            <a:r>
              <a:rPr lang="en-IN" sz="1800" dirty="0" err="1" smtClean="0">
                <a:solidFill>
                  <a:schemeClr val="tx1"/>
                </a:solidFill>
                <a:latin typeface="Times New Roman" pitchFamily="18" charset="0"/>
                <a:cs typeface="Times New Roman" pitchFamily="18" charset="0"/>
              </a:rPr>
              <a:t>Gramcidins</a:t>
            </a:r>
            <a:r>
              <a:rPr lang="en-IN" sz="1800" dirty="0" smtClean="0">
                <a:solidFill>
                  <a:schemeClr val="tx1"/>
                </a:solidFill>
                <a:latin typeface="Times New Roman" pitchFamily="18" charset="0"/>
                <a:cs typeface="Times New Roman" pitchFamily="18" charset="0"/>
              </a:rPr>
              <a:t> are 15 residue peptides with alternating D and L amino acids.  The peptides assemble inside of the hydrophobic interior of the cellular lipid </a:t>
            </a:r>
            <a:r>
              <a:rPr lang="en-IN" sz="1800" dirty="0" err="1" smtClean="0">
                <a:solidFill>
                  <a:schemeClr val="tx1"/>
                </a:solidFill>
                <a:latin typeface="Times New Roman" pitchFamily="18" charset="0"/>
                <a:cs typeface="Times New Roman" pitchFamily="18" charset="0"/>
              </a:rPr>
              <a:t>bilayer</a:t>
            </a:r>
            <a:r>
              <a:rPr lang="en-IN" sz="1800" dirty="0" smtClean="0">
                <a:solidFill>
                  <a:schemeClr val="tx1"/>
                </a:solidFill>
                <a:latin typeface="Times New Roman" pitchFamily="18" charset="0"/>
                <a:cs typeface="Times New Roman" pitchFamily="18" charset="0"/>
              </a:rPr>
              <a:t> to form a Î²-helix. The helix itself is not long enough to span the membrane but it </a:t>
            </a:r>
            <a:r>
              <a:rPr lang="en-IN" sz="1800" dirty="0" err="1" smtClean="0">
                <a:solidFill>
                  <a:schemeClr val="tx1"/>
                </a:solidFill>
                <a:latin typeface="Times New Roman" pitchFamily="18" charset="0"/>
                <a:cs typeface="Times New Roman" pitchFamily="18" charset="0"/>
              </a:rPr>
              <a:t>dimerizes</a:t>
            </a:r>
            <a:r>
              <a:rPr lang="en-IN" sz="1800" dirty="0" smtClean="0">
                <a:solidFill>
                  <a:schemeClr val="tx1"/>
                </a:solidFill>
                <a:latin typeface="Times New Roman" pitchFamily="18" charset="0"/>
                <a:cs typeface="Times New Roman" pitchFamily="18" charset="0"/>
              </a:rPr>
              <a:t> to form the elongated channel needed to span the whole membrane. Gramicidin D is used primarily as a topical antibiotic and is one of the three constituents of consumer antibiotic </a:t>
            </a:r>
            <a:r>
              <a:rPr lang="en-IN" sz="1800" dirty="0" err="1" smtClean="0">
                <a:solidFill>
                  <a:schemeClr val="tx1"/>
                </a:solidFill>
                <a:latin typeface="Times New Roman" pitchFamily="18" charset="0"/>
                <a:cs typeface="Times New Roman" pitchFamily="18" charset="0"/>
              </a:rPr>
              <a:t>polysporin</a:t>
            </a:r>
            <a:r>
              <a:rPr lang="en-IN" sz="1800" dirty="0" smtClean="0">
                <a:solidFill>
                  <a:schemeClr val="tx1"/>
                </a:solidFill>
                <a:latin typeface="Times New Roman" pitchFamily="18" charset="0"/>
                <a:cs typeface="Times New Roman" pitchFamily="18" charset="0"/>
              </a:rPr>
              <a:t> ophthalmic solution. </a:t>
            </a:r>
            <a:endParaRPr lang="en-US" sz="1800" dirty="0" smtClean="0">
              <a:solidFill>
                <a:schemeClr val="tx1"/>
              </a:solidFill>
              <a:latin typeface="Times New Roman" pitchFamily="18" charset="0"/>
              <a:cs typeface="Times New Roman" pitchFamily="18" charset="0"/>
            </a:endParaRPr>
          </a:p>
          <a:p>
            <a:pPr algn="l"/>
            <a:r>
              <a:rPr lang="en-US" sz="2400" b="1" dirty="0" smtClean="0">
                <a:solidFill>
                  <a:schemeClr val="tx1"/>
                </a:solidFill>
                <a:latin typeface="Times New Roman" pitchFamily="18" charset="0"/>
                <a:cs typeface="Times New Roman" pitchFamily="18" charset="0"/>
              </a:rPr>
              <a:t>Indication</a:t>
            </a:r>
            <a:r>
              <a:rPr lang="en-US" sz="24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For treatment of skin lesions, surface wounds and eye infections. </a:t>
            </a:r>
            <a:r>
              <a:rPr lang="en-US" sz="1800" dirty="0" smtClean="0">
                <a:solidFill>
                  <a:schemeClr val="tx1"/>
                </a:solidFill>
                <a:latin typeface="Times New Roman" pitchFamily="18" charset="0"/>
                <a:cs typeface="Times New Roman" pitchFamily="18" charset="0"/>
              </a:rPr>
              <a:t> </a:t>
            </a:r>
          </a:p>
          <a:p>
            <a:pPr algn="l"/>
            <a:r>
              <a:rPr lang="en-US" sz="2400" b="1" dirty="0" err="1" smtClean="0">
                <a:solidFill>
                  <a:schemeClr val="tx1"/>
                </a:solidFill>
                <a:latin typeface="Times New Roman" pitchFamily="18" charset="0"/>
                <a:cs typeface="Times New Roman" pitchFamily="18" charset="0"/>
              </a:rPr>
              <a:t>Pharmacodynamics</a:t>
            </a:r>
            <a:r>
              <a:rPr lang="en-US" sz="2400" b="1"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Gramicidin is particularly effective against gram-positive bacteria. Because the drug is highly </a:t>
            </a:r>
            <a:r>
              <a:rPr lang="en-IN" sz="1800" dirty="0" err="1" smtClean="0">
                <a:solidFill>
                  <a:schemeClr val="tx1"/>
                </a:solidFill>
                <a:latin typeface="Times New Roman" pitchFamily="18" charset="0"/>
                <a:cs typeface="Times New Roman" pitchFamily="18" charset="0"/>
              </a:rPr>
              <a:t>hemolytic</a:t>
            </a:r>
            <a:r>
              <a:rPr lang="en-IN" sz="1800" dirty="0" smtClean="0">
                <a:solidFill>
                  <a:schemeClr val="tx1"/>
                </a:solidFill>
                <a:latin typeface="Times New Roman" pitchFamily="18" charset="0"/>
                <a:cs typeface="Times New Roman" pitchFamily="18" charset="0"/>
              </a:rPr>
              <a:t>, it cannot be administered internally and so is used only on the skin as a lotion or ointment. It is used primarily in the treatment of infected surface wounds, and in eye, nose, and throat infections. It is normally given with two other antibiotics (neomycin and </a:t>
            </a:r>
            <a:r>
              <a:rPr lang="en-IN" sz="1800" dirty="0" err="1" smtClean="0">
                <a:solidFill>
                  <a:schemeClr val="tx1"/>
                </a:solidFill>
                <a:latin typeface="Times New Roman" pitchFamily="18" charset="0"/>
                <a:cs typeface="Times New Roman" pitchFamily="18" charset="0"/>
              </a:rPr>
              <a:t>polymixin</a:t>
            </a:r>
            <a:r>
              <a:rPr lang="en-IN" sz="1800" dirty="0" smtClean="0">
                <a:solidFill>
                  <a:schemeClr val="tx1"/>
                </a:solidFill>
                <a:latin typeface="Times New Roman" pitchFamily="18" charset="0"/>
                <a:cs typeface="Times New Roman" pitchFamily="18" charset="0"/>
              </a:rPr>
              <a:t> B) as an ophthalmic solution </a:t>
            </a: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7158" y="2624918"/>
            <a:ext cx="8020344" cy="4233082"/>
          </a:xfrm>
        </p:spPr>
        <p:txBody>
          <a:bodyPr>
            <a:noAutofit/>
          </a:bodyPr>
          <a:lstStyle/>
          <a:p>
            <a:pPr>
              <a:lnSpc>
                <a:spcPct val="160000"/>
              </a:lnSpc>
            </a:pPr>
            <a:r>
              <a:rPr lang="en-US" sz="2400" b="1" dirty="0" smtClean="0">
                <a:solidFill>
                  <a:schemeClr val="tx1"/>
                </a:solidFill>
                <a:latin typeface="Times New Roman" pitchFamily="18" charset="0"/>
                <a:cs typeface="Times New Roman" pitchFamily="18" charset="0"/>
              </a:rPr>
              <a:t>Mechanism of action </a:t>
            </a:r>
            <a:r>
              <a:rPr lang="en-US" sz="1800" dirty="0" smtClean="0">
                <a:solidFill>
                  <a:schemeClr val="tx1"/>
                </a:solidFill>
                <a:latin typeface="Times New Roman" pitchFamily="18" charset="0"/>
                <a:cs typeface="Times New Roman" pitchFamily="18" charset="0"/>
              </a:rPr>
              <a:t>: </a:t>
            </a:r>
          </a:p>
          <a:p>
            <a:pPr>
              <a:lnSpc>
                <a:spcPct val="160000"/>
              </a:lnSpc>
            </a:pPr>
            <a:r>
              <a:rPr lang="en-IN" sz="1800" dirty="0" smtClean="0">
                <a:solidFill>
                  <a:schemeClr val="tx1"/>
                </a:solidFill>
                <a:latin typeface="Times New Roman" pitchFamily="18" charset="0"/>
                <a:cs typeface="Times New Roman" pitchFamily="18" charset="0"/>
              </a:rPr>
              <a:t>Gramicidin D binds to and inserts itself into bacterial membranes (with a strong preference to gram-positive cell membranes). This results in membrane disruption and </a:t>
            </a:r>
            <a:r>
              <a:rPr lang="en-IN" sz="1800" dirty="0" err="1" smtClean="0">
                <a:solidFill>
                  <a:schemeClr val="tx1"/>
                </a:solidFill>
                <a:latin typeface="Times New Roman" pitchFamily="18" charset="0"/>
                <a:cs typeface="Times New Roman" pitchFamily="18" charset="0"/>
              </a:rPr>
              <a:t>permeabilization</a:t>
            </a:r>
            <a:r>
              <a:rPr lang="en-IN" sz="1800" dirty="0" smtClean="0">
                <a:solidFill>
                  <a:schemeClr val="tx1"/>
                </a:solidFill>
                <a:latin typeface="Times New Roman" pitchFamily="18" charset="0"/>
                <a:cs typeface="Times New Roman" pitchFamily="18" charset="0"/>
              </a:rPr>
              <a:t> (it acts as a channel). This leads to (</a:t>
            </a:r>
            <a:r>
              <a:rPr lang="en-IN" sz="1800" dirty="0" err="1" smtClean="0">
                <a:solidFill>
                  <a:schemeClr val="tx1"/>
                </a:solidFill>
                <a:latin typeface="Times New Roman" pitchFamily="18" charset="0"/>
                <a:cs typeface="Times New Roman" pitchFamily="18" charset="0"/>
              </a:rPr>
              <a:t>i</a:t>
            </a:r>
            <a:r>
              <a:rPr lang="en-IN" sz="1800" dirty="0" smtClean="0">
                <a:solidFill>
                  <a:schemeClr val="tx1"/>
                </a:solidFill>
                <a:latin typeface="Times New Roman" pitchFamily="18" charset="0"/>
                <a:cs typeface="Times New Roman" pitchFamily="18" charset="0"/>
              </a:rPr>
              <a:t>) loss of intracellular solutes (e.g., K+ and amino acids); (ii) dissipation of the </a:t>
            </a:r>
            <a:r>
              <a:rPr lang="en-IN" sz="1800" dirty="0" err="1" smtClean="0">
                <a:solidFill>
                  <a:schemeClr val="tx1"/>
                </a:solidFill>
                <a:latin typeface="Times New Roman" pitchFamily="18" charset="0"/>
                <a:cs typeface="Times New Roman" pitchFamily="18" charset="0"/>
              </a:rPr>
              <a:t>transmembrane</a:t>
            </a:r>
            <a:r>
              <a:rPr lang="en-IN" sz="1800" dirty="0" smtClean="0">
                <a:solidFill>
                  <a:schemeClr val="tx1"/>
                </a:solidFill>
                <a:latin typeface="Times New Roman" pitchFamily="18" charset="0"/>
                <a:cs typeface="Times New Roman" pitchFamily="18" charset="0"/>
              </a:rPr>
              <a:t> potential; (iii) inhibition of respiration; (iv) a reduction in ATP pools; and (v) inhibition of DNA, RNA, and protein synthesis, which leads to cell death. </a:t>
            </a:r>
          </a:p>
          <a:p>
            <a:pPr>
              <a:lnSpc>
                <a:spcPct val="160000"/>
              </a:lnSpc>
            </a:pPr>
            <a:endParaRPr lang="en-US" sz="1800" dirty="0" smtClean="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Categories</a:t>
            </a:r>
            <a:r>
              <a:rPr lang="en-US" sz="2400" dirty="0" smtClean="0">
                <a:solidFill>
                  <a:schemeClr val="tx1"/>
                </a:solidFill>
                <a:latin typeface="Times New Roman" pitchFamily="18" charset="0"/>
                <a:cs typeface="Times New Roman" pitchFamily="18" charset="0"/>
              </a:rPr>
              <a:t> : </a:t>
            </a:r>
          </a:p>
          <a:p>
            <a:r>
              <a:rPr lang="en-IN" sz="1800" dirty="0" smtClean="0">
                <a:solidFill>
                  <a:schemeClr val="tx1"/>
                </a:solidFill>
                <a:latin typeface="Times New Roman" pitchFamily="18" charset="0"/>
                <a:cs typeface="Times New Roman" pitchFamily="18" charset="0"/>
              </a:rPr>
              <a:t>Anti-Bacterial Agents      and Anti-Infective Agents      and Antibiotics      and Antibiotics, Topical </a:t>
            </a:r>
            <a:endParaRPr lang="en-US" sz="1800" dirty="0" smtClean="0">
              <a:solidFill>
                <a:schemeClr val="tx1"/>
              </a:solidFill>
              <a:latin typeface="Times New Roman" pitchFamily="18" charset="0"/>
              <a:cs typeface="Times New Roman" pitchFamily="18" charset="0"/>
            </a:endParaRPr>
          </a:p>
          <a:p>
            <a:pPr>
              <a:lnSpc>
                <a:spcPct val="160000"/>
              </a:lnSpc>
            </a:pPr>
            <a:endParaRPr lang="en-IN" sz="1800" dirty="0" smtClean="0">
              <a:solidFill>
                <a:schemeClr val="tx1"/>
              </a:solidFill>
              <a:latin typeface="Times New Roman" pitchFamily="18" charset="0"/>
              <a:cs typeface="Times New Roman" pitchFamily="18" charset="0"/>
            </a:endParaRPr>
          </a:p>
          <a:p>
            <a:pPr>
              <a:lnSpc>
                <a:spcPct val="160000"/>
              </a:lnSpc>
            </a:pPr>
            <a:endParaRPr lang="en-US" sz="1800" dirty="0" smtClean="0">
              <a:solidFill>
                <a:schemeClr val="tx1"/>
              </a:solidFill>
              <a:latin typeface="Times New Roman" pitchFamily="18" charset="0"/>
              <a:cs typeface="Times New Roman" pitchFamily="18" charset="0"/>
            </a:endParaRPr>
          </a:p>
          <a:p>
            <a:pPr>
              <a:lnSpc>
                <a:spcPct val="160000"/>
              </a:lnSpc>
            </a:pP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0034" y="1000108"/>
            <a:ext cx="7772400" cy="5572164"/>
          </a:xfrm>
        </p:spPr>
        <p:txBody>
          <a:bodyPr>
            <a:noAutofit/>
          </a:bodyPr>
          <a:lstStyle/>
          <a:p>
            <a:pPr>
              <a:buClrTx/>
            </a:pPr>
            <a:r>
              <a:rPr lang="en-US" b="1" dirty="0" smtClean="0">
                <a:solidFill>
                  <a:schemeClr val="tx1"/>
                </a:solidFill>
                <a:latin typeface="Times New Roman" pitchFamily="18" charset="0"/>
                <a:cs typeface="Times New Roman" pitchFamily="18" charset="0"/>
              </a:rPr>
              <a:t>Brands : </a:t>
            </a:r>
            <a:r>
              <a:rPr lang="en-IN" sz="1600" dirty="0" smtClean="0">
                <a:solidFill>
                  <a:schemeClr val="tx1"/>
                </a:solidFill>
                <a:latin typeface="Times New Roman" pitchFamily="18" charset="0"/>
                <a:cs typeface="Times New Roman" pitchFamily="18" charset="0"/>
              </a:rPr>
              <a:t>Neosporin </a:t>
            </a:r>
            <a:endParaRPr lang="en-US" sz="1600" b="1" dirty="0" smtClean="0">
              <a:solidFill>
                <a:schemeClr val="tx1"/>
              </a:solidFill>
              <a:latin typeface="Times New Roman" pitchFamily="18" charset="0"/>
              <a:cs typeface="Times New Roman" pitchFamily="18" charset="0"/>
            </a:endParaRPr>
          </a:p>
          <a:p>
            <a:pPr>
              <a:buClrTx/>
            </a:pPr>
            <a:r>
              <a:rPr lang="en-US" b="1" dirty="0" smtClean="0">
                <a:solidFill>
                  <a:schemeClr val="tx1"/>
                </a:solidFill>
                <a:latin typeface="Times New Roman" pitchFamily="18" charset="0"/>
                <a:cs typeface="Times New Roman" pitchFamily="18" charset="0"/>
              </a:rPr>
              <a:t>Company : </a:t>
            </a:r>
            <a:r>
              <a:rPr lang="en-IN" sz="1600" dirty="0" smtClean="0">
                <a:solidFill>
                  <a:schemeClr val="tx1"/>
                </a:solidFill>
                <a:latin typeface="Times New Roman" pitchFamily="18" charset="0"/>
                <a:cs typeface="Times New Roman" pitchFamily="18" charset="0"/>
              </a:rPr>
              <a:t>Pfizer </a:t>
            </a:r>
            <a:endParaRPr lang="en-US" sz="1600" b="1" dirty="0" smtClean="0">
              <a:solidFill>
                <a:schemeClr val="tx1"/>
              </a:solidFill>
              <a:latin typeface="Times New Roman" pitchFamily="18" charset="0"/>
              <a:cs typeface="Times New Roman" pitchFamily="18" charset="0"/>
            </a:endParaRPr>
          </a:p>
          <a:p>
            <a:pPr>
              <a:buClrTx/>
            </a:pPr>
            <a:r>
              <a:rPr lang="en-US" b="1" dirty="0" smtClean="0">
                <a:solidFill>
                  <a:schemeClr val="tx1"/>
                </a:solidFill>
                <a:latin typeface="Times New Roman" pitchFamily="18" charset="0"/>
                <a:cs typeface="Times New Roman" pitchFamily="18" charset="0"/>
              </a:rPr>
              <a:t>Description : </a:t>
            </a:r>
            <a:r>
              <a:rPr lang="en-IN" sz="1600" dirty="0" smtClean="0">
                <a:solidFill>
                  <a:schemeClr val="tx1"/>
                </a:solidFill>
                <a:latin typeface="Times New Roman" pitchFamily="18" charset="0"/>
                <a:cs typeface="Times New Roman" pitchFamily="18" charset="0"/>
              </a:rPr>
              <a:t>NEOSPORIN Ophthalmic Ointment (neomycin, </a:t>
            </a:r>
            <a:r>
              <a:rPr lang="en-IN" sz="1600" dirty="0" err="1" smtClean="0">
                <a:solidFill>
                  <a:schemeClr val="tx1"/>
                </a:solidFill>
                <a:latin typeface="Times New Roman" pitchFamily="18" charset="0"/>
                <a:cs typeface="Times New Roman" pitchFamily="18" charset="0"/>
              </a:rPr>
              <a:t>polymyxin</a:t>
            </a:r>
            <a:r>
              <a:rPr lang="en-IN" sz="1600" dirty="0" smtClean="0">
                <a:solidFill>
                  <a:schemeClr val="tx1"/>
                </a:solidFill>
                <a:latin typeface="Times New Roman" pitchFamily="18" charset="0"/>
                <a:cs typeface="Times New Roman" pitchFamily="18" charset="0"/>
              </a:rPr>
              <a:t> and </a:t>
            </a:r>
            <a:r>
              <a:rPr lang="en-IN" sz="1600" dirty="0" err="1" smtClean="0">
                <a:solidFill>
                  <a:schemeClr val="tx1"/>
                </a:solidFill>
                <a:latin typeface="Times New Roman" pitchFamily="18" charset="0"/>
                <a:cs typeface="Times New Roman" pitchFamily="18" charset="0"/>
              </a:rPr>
              <a:t>bacitracin</a:t>
            </a:r>
            <a:r>
              <a:rPr lang="en-IN" sz="1600" dirty="0" smtClean="0">
                <a:solidFill>
                  <a:schemeClr val="tx1"/>
                </a:solidFill>
                <a:latin typeface="Times New Roman" pitchFamily="18" charset="0"/>
                <a:cs typeface="Times New Roman" pitchFamily="18" charset="0"/>
              </a:rPr>
              <a:t> zinc ophthalmic ointment) (neomycin and </a:t>
            </a:r>
            <a:r>
              <a:rPr lang="en-IN" sz="1600" dirty="0" err="1" smtClean="0">
                <a:solidFill>
                  <a:schemeClr val="tx1"/>
                </a:solidFill>
                <a:latin typeface="Times New Roman" pitchFamily="18" charset="0"/>
                <a:cs typeface="Times New Roman" pitchFamily="18" charset="0"/>
              </a:rPr>
              <a:t>polymyxin</a:t>
            </a:r>
            <a:r>
              <a:rPr lang="en-IN" sz="1600" dirty="0" smtClean="0">
                <a:solidFill>
                  <a:schemeClr val="tx1"/>
                </a:solidFill>
                <a:latin typeface="Times New Roman" pitchFamily="18" charset="0"/>
                <a:cs typeface="Times New Roman" pitchFamily="18" charset="0"/>
              </a:rPr>
              <a:t> B </a:t>
            </a:r>
            <a:r>
              <a:rPr lang="en-IN" sz="1600" dirty="0" err="1" smtClean="0">
                <a:solidFill>
                  <a:schemeClr val="tx1"/>
                </a:solidFill>
                <a:latin typeface="Times New Roman" pitchFamily="18" charset="0"/>
                <a:cs typeface="Times New Roman" pitchFamily="18" charset="0"/>
              </a:rPr>
              <a:t>sulfates</a:t>
            </a:r>
            <a:r>
              <a:rPr lang="en-IN" sz="1600" dirty="0" smtClean="0">
                <a:solidFill>
                  <a:schemeClr val="tx1"/>
                </a:solidFill>
                <a:latin typeface="Times New Roman" pitchFamily="18" charset="0"/>
                <a:cs typeface="Times New Roman" pitchFamily="18" charset="0"/>
              </a:rPr>
              <a:t> and </a:t>
            </a:r>
            <a:r>
              <a:rPr lang="en-IN" sz="1600" dirty="0" err="1" smtClean="0">
                <a:solidFill>
                  <a:schemeClr val="tx1"/>
                </a:solidFill>
                <a:latin typeface="Times New Roman" pitchFamily="18" charset="0"/>
                <a:cs typeface="Times New Roman" pitchFamily="18" charset="0"/>
              </a:rPr>
              <a:t>bacitracin</a:t>
            </a:r>
            <a:r>
              <a:rPr lang="en-IN" sz="1600" dirty="0" smtClean="0">
                <a:solidFill>
                  <a:schemeClr val="tx1"/>
                </a:solidFill>
                <a:latin typeface="Times New Roman" pitchFamily="18" charset="0"/>
                <a:cs typeface="Times New Roman" pitchFamily="18" charset="0"/>
              </a:rPr>
              <a:t> zinc ophthalmic ointment) is a sterile antimicrobial ointment for ophthalmic use. Neomycin </a:t>
            </a:r>
            <a:r>
              <a:rPr lang="en-IN" sz="1600" dirty="0" err="1" smtClean="0">
                <a:solidFill>
                  <a:schemeClr val="tx1"/>
                </a:solidFill>
                <a:latin typeface="Times New Roman" pitchFamily="18" charset="0"/>
                <a:cs typeface="Times New Roman" pitchFamily="18" charset="0"/>
              </a:rPr>
              <a:t>sulfate</a:t>
            </a:r>
            <a:r>
              <a:rPr lang="en-IN" sz="1600" dirty="0" smtClean="0">
                <a:solidFill>
                  <a:schemeClr val="tx1"/>
                </a:solidFill>
                <a:latin typeface="Times New Roman" pitchFamily="18" charset="0"/>
                <a:cs typeface="Times New Roman" pitchFamily="18" charset="0"/>
              </a:rPr>
              <a:t> is the </a:t>
            </a:r>
            <a:r>
              <a:rPr lang="en-IN" sz="1600" dirty="0" err="1" smtClean="0">
                <a:solidFill>
                  <a:schemeClr val="tx1"/>
                </a:solidFill>
                <a:latin typeface="Times New Roman" pitchFamily="18" charset="0"/>
                <a:cs typeface="Times New Roman" pitchFamily="18" charset="0"/>
              </a:rPr>
              <a:t>sulfate</a:t>
            </a:r>
            <a:r>
              <a:rPr lang="en-IN" sz="1600" dirty="0" smtClean="0">
                <a:solidFill>
                  <a:schemeClr val="tx1"/>
                </a:solidFill>
                <a:latin typeface="Times New Roman" pitchFamily="18" charset="0"/>
                <a:cs typeface="Times New Roman" pitchFamily="18" charset="0"/>
              </a:rPr>
              <a:t> salt of neomycin B and C, which are produced by the growth of </a:t>
            </a:r>
            <a:r>
              <a:rPr lang="en-IN" sz="1600" dirty="0" err="1" smtClean="0">
                <a:solidFill>
                  <a:schemeClr val="tx1"/>
                </a:solidFill>
                <a:latin typeface="Times New Roman" pitchFamily="18" charset="0"/>
                <a:cs typeface="Times New Roman" pitchFamily="18" charset="0"/>
              </a:rPr>
              <a:t>Streptomyces</a:t>
            </a:r>
            <a:r>
              <a:rPr lang="en-IN" sz="1600" dirty="0" smtClean="0">
                <a:solidFill>
                  <a:schemeClr val="tx1"/>
                </a:solidFill>
                <a:latin typeface="Times New Roman" pitchFamily="18" charset="0"/>
                <a:cs typeface="Times New Roman" pitchFamily="18" charset="0"/>
              </a:rPr>
              <a:t> </a:t>
            </a:r>
            <a:r>
              <a:rPr lang="en-IN" sz="1600" dirty="0" err="1" smtClean="0">
                <a:solidFill>
                  <a:schemeClr val="tx1"/>
                </a:solidFill>
                <a:latin typeface="Times New Roman" pitchFamily="18" charset="0"/>
                <a:cs typeface="Times New Roman" pitchFamily="18" charset="0"/>
              </a:rPr>
              <a:t>fradiae</a:t>
            </a:r>
            <a:r>
              <a:rPr lang="en-IN" sz="1600" dirty="0" smtClean="0">
                <a:solidFill>
                  <a:schemeClr val="tx1"/>
                </a:solidFill>
                <a:latin typeface="Times New Roman" pitchFamily="18" charset="0"/>
                <a:cs typeface="Times New Roman" pitchFamily="18" charset="0"/>
              </a:rPr>
              <a:t> Waksman (Fam. </a:t>
            </a:r>
            <a:r>
              <a:rPr lang="en-IN" sz="1600" dirty="0" err="1" smtClean="0">
                <a:solidFill>
                  <a:schemeClr val="tx1"/>
                </a:solidFill>
                <a:latin typeface="Times New Roman" pitchFamily="18" charset="0"/>
                <a:cs typeface="Times New Roman" pitchFamily="18" charset="0"/>
              </a:rPr>
              <a:t>Streptomycetaceae</a:t>
            </a:r>
            <a:r>
              <a:rPr lang="en-IN" sz="1600" dirty="0" smtClean="0">
                <a:solidFill>
                  <a:schemeClr val="tx1"/>
                </a:solidFill>
                <a:latin typeface="Times New Roman" pitchFamily="18" charset="0"/>
                <a:cs typeface="Times New Roman" pitchFamily="18" charset="0"/>
              </a:rPr>
              <a:t>). It has a potency equivalent of not less than 600 µg of neomycin standard per mg, calculated on an anhydrous basis. </a:t>
            </a:r>
            <a:r>
              <a:rPr lang="en-IN" sz="1600" dirty="0" err="1" smtClean="0">
                <a:solidFill>
                  <a:schemeClr val="tx1"/>
                </a:solidFill>
                <a:latin typeface="Times New Roman" pitchFamily="18" charset="0"/>
                <a:cs typeface="Times New Roman" pitchFamily="18" charset="0"/>
              </a:rPr>
              <a:t>Polymyxin</a:t>
            </a:r>
            <a:r>
              <a:rPr lang="en-IN" sz="1600" dirty="0" smtClean="0">
                <a:solidFill>
                  <a:schemeClr val="tx1"/>
                </a:solidFill>
                <a:latin typeface="Times New Roman" pitchFamily="18" charset="0"/>
                <a:cs typeface="Times New Roman" pitchFamily="18" charset="0"/>
              </a:rPr>
              <a:t> B </a:t>
            </a:r>
            <a:r>
              <a:rPr lang="en-IN" sz="1600" dirty="0" err="1" smtClean="0">
                <a:solidFill>
                  <a:schemeClr val="tx1"/>
                </a:solidFill>
                <a:latin typeface="Times New Roman" pitchFamily="18" charset="0"/>
                <a:cs typeface="Times New Roman" pitchFamily="18" charset="0"/>
              </a:rPr>
              <a:t>sulfate</a:t>
            </a:r>
            <a:r>
              <a:rPr lang="en-IN" sz="1600" dirty="0" smtClean="0">
                <a:solidFill>
                  <a:schemeClr val="tx1"/>
                </a:solidFill>
                <a:latin typeface="Times New Roman" pitchFamily="18" charset="0"/>
                <a:cs typeface="Times New Roman" pitchFamily="18" charset="0"/>
              </a:rPr>
              <a:t> is the </a:t>
            </a:r>
            <a:r>
              <a:rPr lang="en-IN" sz="1600" dirty="0" err="1" smtClean="0">
                <a:solidFill>
                  <a:schemeClr val="tx1"/>
                </a:solidFill>
                <a:latin typeface="Times New Roman" pitchFamily="18" charset="0"/>
                <a:cs typeface="Times New Roman" pitchFamily="18" charset="0"/>
              </a:rPr>
              <a:t>sulfate</a:t>
            </a:r>
            <a:r>
              <a:rPr lang="en-IN" sz="1600" dirty="0" smtClean="0">
                <a:solidFill>
                  <a:schemeClr val="tx1"/>
                </a:solidFill>
                <a:latin typeface="Times New Roman" pitchFamily="18" charset="0"/>
                <a:cs typeface="Times New Roman" pitchFamily="18" charset="0"/>
              </a:rPr>
              <a:t> salt of </a:t>
            </a:r>
            <a:r>
              <a:rPr lang="en-IN" sz="1600" dirty="0" err="1" smtClean="0">
                <a:solidFill>
                  <a:schemeClr val="tx1"/>
                </a:solidFill>
                <a:latin typeface="Times New Roman" pitchFamily="18" charset="0"/>
                <a:cs typeface="Times New Roman" pitchFamily="18" charset="0"/>
              </a:rPr>
              <a:t>polymyxin</a:t>
            </a:r>
            <a:r>
              <a:rPr lang="en-IN" sz="1600" dirty="0" smtClean="0">
                <a:solidFill>
                  <a:schemeClr val="tx1"/>
                </a:solidFill>
                <a:latin typeface="Times New Roman" pitchFamily="18" charset="0"/>
                <a:cs typeface="Times New Roman" pitchFamily="18" charset="0"/>
              </a:rPr>
              <a:t> B1 and B2, which are produced by the growth of Bacillus </a:t>
            </a:r>
            <a:r>
              <a:rPr lang="en-IN" sz="1600" dirty="0" err="1" smtClean="0">
                <a:solidFill>
                  <a:schemeClr val="tx1"/>
                </a:solidFill>
                <a:latin typeface="Times New Roman" pitchFamily="18" charset="0"/>
                <a:cs typeface="Times New Roman" pitchFamily="18" charset="0"/>
              </a:rPr>
              <a:t>polymyxa</a:t>
            </a:r>
            <a:r>
              <a:rPr lang="en-IN" sz="1600" dirty="0" smtClean="0">
                <a:solidFill>
                  <a:schemeClr val="tx1"/>
                </a:solidFill>
                <a:latin typeface="Times New Roman" pitchFamily="18" charset="0"/>
                <a:cs typeface="Times New Roman" pitchFamily="18" charset="0"/>
              </a:rPr>
              <a:t> (</a:t>
            </a:r>
            <a:r>
              <a:rPr lang="en-IN" sz="1600" dirty="0" err="1" smtClean="0">
                <a:solidFill>
                  <a:schemeClr val="tx1"/>
                </a:solidFill>
                <a:latin typeface="Times New Roman" pitchFamily="18" charset="0"/>
                <a:cs typeface="Times New Roman" pitchFamily="18" charset="0"/>
              </a:rPr>
              <a:t>Prazmowski</a:t>
            </a:r>
            <a:r>
              <a:rPr lang="en-IN" sz="1600" dirty="0" smtClean="0">
                <a:solidFill>
                  <a:schemeClr val="tx1"/>
                </a:solidFill>
                <a:latin typeface="Times New Roman" pitchFamily="18" charset="0"/>
                <a:cs typeface="Times New Roman" pitchFamily="18" charset="0"/>
              </a:rPr>
              <a:t>) </a:t>
            </a:r>
            <a:r>
              <a:rPr lang="en-IN" sz="1600" dirty="0" err="1" smtClean="0">
                <a:solidFill>
                  <a:schemeClr val="tx1"/>
                </a:solidFill>
                <a:latin typeface="Times New Roman" pitchFamily="18" charset="0"/>
                <a:cs typeface="Times New Roman" pitchFamily="18" charset="0"/>
              </a:rPr>
              <a:t>Migula</a:t>
            </a:r>
            <a:r>
              <a:rPr lang="en-IN" sz="1600" dirty="0" smtClean="0">
                <a:solidFill>
                  <a:schemeClr val="tx1"/>
                </a:solidFill>
                <a:latin typeface="Times New Roman" pitchFamily="18" charset="0"/>
                <a:cs typeface="Times New Roman" pitchFamily="18" charset="0"/>
              </a:rPr>
              <a:t> (Fam. </a:t>
            </a:r>
            <a:r>
              <a:rPr lang="en-IN" sz="1600" dirty="0" err="1" smtClean="0">
                <a:solidFill>
                  <a:schemeClr val="tx1"/>
                </a:solidFill>
                <a:latin typeface="Times New Roman" pitchFamily="18" charset="0"/>
                <a:cs typeface="Times New Roman" pitchFamily="18" charset="0"/>
              </a:rPr>
              <a:t>Bacillaceae</a:t>
            </a:r>
            <a:r>
              <a:rPr lang="en-IN" sz="1600" dirty="0" smtClean="0">
                <a:solidFill>
                  <a:schemeClr val="tx1"/>
                </a:solidFill>
                <a:latin typeface="Times New Roman" pitchFamily="18" charset="0"/>
                <a:cs typeface="Times New Roman" pitchFamily="18" charset="0"/>
              </a:rPr>
              <a:t>). It has a potency of not less than 6,000 </a:t>
            </a:r>
            <a:r>
              <a:rPr lang="en-IN" sz="1600" dirty="0" err="1" smtClean="0">
                <a:solidFill>
                  <a:schemeClr val="tx1"/>
                </a:solidFill>
                <a:latin typeface="Times New Roman" pitchFamily="18" charset="0"/>
                <a:cs typeface="Times New Roman" pitchFamily="18" charset="0"/>
              </a:rPr>
              <a:t>polymyxin</a:t>
            </a:r>
            <a:r>
              <a:rPr lang="en-IN" sz="1600" dirty="0" smtClean="0">
                <a:solidFill>
                  <a:schemeClr val="tx1"/>
                </a:solidFill>
                <a:latin typeface="Times New Roman" pitchFamily="18" charset="0"/>
                <a:cs typeface="Times New Roman" pitchFamily="18" charset="0"/>
              </a:rPr>
              <a:t> B units per mg, calculated on an anhydrous </a:t>
            </a:r>
            <a:r>
              <a:rPr lang="en-IN" sz="1600" dirty="0" err="1" smtClean="0">
                <a:solidFill>
                  <a:schemeClr val="tx1"/>
                </a:solidFill>
                <a:latin typeface="Times New Roman" pitchFamily="18" charset="0"/>
                <a:cs typeface="Times New Roman" pitchFamily="18" charset="0"/>
              </a:rPr>
              <a:t>basis.Bacitracin</a:t>
            </a:r>
            <a:r>
              <a:rPr lang="en-IN" sz="1600" dirty="0" smtClean="0">
                <a:solidFill>
                  <a:schemeClr val="tx1"/>
                </a:solidFill>
                <a:latin typeface="Times New Roman" pitchFamily="18" charset="0"/>
                <a:cs typeface="Times New Roman" pitchFamily="18" charset="0"/>
              </a:rPr>
              <a:t> zinc is the zinc salt of </a:t>
            </a:r>
            <a:r>
              <a:rPr lang="en-IN" sz="1600" dirty="0" err="1" smtClean="0">
                <a:solidFill>
                  <a:schemeClr val="tx1"/>
                </a:solidFill>
                <a:latin typeface="Times New Roman" pitchFamily="18" charset="0"/>
                <a:cs typeface="Times New Roman" pitchFamily="18" charset="0"/>
              </a:rPr>
              <a:t>bacitracin</a:t>
            </a:r>
            <a:r>
              <a:rPr lang="en-IN" sz="1600" dirty="0" smtClean="0">
                <a:solidFill>
                  <a:schemeClr val="tx1"/>
                </a:solidFill>
                <a:latin typeface="Times New Roman" pitchFamily="18" charset="0"/>
                <a:cs typeface="Times New Roman" pitchFamily="18" charset="0"/>
              </a:rPr>
              <a:t>, a mixture of related cyclic polypeptides (mainly </a:t>
            </a:r>
            <a:r>
              <a:rPr lang="en-IN" sz="1600" dirty="0" err="1" smtClean="0">
                <a:solidFill>
                  <a:schemeClr val="tx1"/>
                </a:solidFill>
                <a:latin typeface="Times New Roman" pitchFamily="18" charset="0"/>
                <a:cs typeface="Times New Roman" pitchFamily="18" charset="0"/>
              </a:rPr>
              <a:t>bacitracin</a:t>
            </a:r>
            <a:r>
              <a:rPr lang="en-IN" sz="1600" dirty="0" smtClean="0">
                <a:solidFill>
                  <a:schemeClr val="tx1"/>
                </a:solidFill>
                <a:latin typeface="Times New Roman" pitchFamily="18" charset="0"/>
                <a:cs typeface="Times New Roman" pitchFamily="18" charset="0"/>
              </a:rPr>
              <a:t> A) produced by the growth of an organism of the </a:t>
            </a:r>
            <a:r>
              <a:rPr lang="en-IN" sz="1600" dirty="0" err="1" smtClean="0">
                <a:solidFill>
                  <a:schemeClr val="tx1"/>
                </a:solidFill>
                <a:latin typeface="Times New Roman" pitchFamily="18" charset="0"/>
                <a:cs typeface="Times New Roman" pitchFamily="18" charset="0"/>
              </a:rPr>
              <a:t>licheniformis</a:t>
            </a:r>
            <a:r>
              <a:rPr lang="en-IN" sz="1600" dirty="0" smtClean="0">
                <a:solidFill>
                  <a:schemeClr val="tx1"/>
                </a:solidFill>
                <a:latin typeface="Times New Roman" pitchFamily="18" charset="0"/>
                <a:cs typeface="Times New Roman" pitchFamily="18" charset="0"/>
              </a:rPr>
              <a:t> group of Bacillus </a:t>
            </a:r>
            <a:r>
              <a:rPr lang="en-IN" sz="1600" dirty="0" err="1" smtClean="0">
                <a:solidFill>
                  <a:schemeClr val="tx1"/>
                </a:solidFill>
                <a:latin typeface="Times New Roman" pitchFamily="18" charset="0"/>
                <a:cs typeface="Times New Roman" pitchFamily="18" charset="0"/>
              </a:rPr>
              <a:t>subtilis</a:t>
            </a:r>
            <a:r>
              <a:rPr lang="en-IN" sz="1600" dirty="0" smtClean="0">
                <a:solidFill>
                  <a:schemeClr val="tx1"/>
                </a:solidFill>
                <a:latin typeface="Times New Roman" pitchFamily="18" charset="0"/>
                <a:cs typeface="Times New Roman" pitchFamily="18" charset="0"/>
              </a:rPr>
              <a:t> </a:t>
            </a:r>
            <a:r>
              <a:rPr lang="en-IN" sz="1600" dirty="0" err="1" smtClean="0">
                <a:solidFill>
                  <a:schemeClr val="tx1"/>
                </a:solidFill>
                <a:latin typeface="Times New Roman" pitchFamily="18" charset="0"/>
                <a:cs typeface="Times New Roman" pitchFamily="18" charset="0"/>
              </a:rPr>
              <a:t>var</a:t>
            </a:r>
            <a:r>
              <a:rPr lang="en-IN" sz="1600" dirty="0" smtClean="0">
                <a:solidFill>
                  <a:schemeClr val="tx1"/>
                </a:solidFill>
                <a:latin typeface="Times New Roman" pitchFamily="18" charset="0"/>
                <a:cs typeface="Times New Roman" pitchFamily="18" charset="0"/>
              </a:rPr>
              <a:t> Tracy. It has a potency of not less than 40 </a:t>
            </a:r>
            <a:r>
              <a:rPr lang="en-IN" sz="1600" dirty="0" err="1" smtClean="0">
                <a:solidFill>
                  <a:schemeClr val="tx1"/>
                </a:solidFill>
                <a:latin typeface="Times New Roman" pitchFamily="18" charset="0"/>
                <a:cs typeface="Times New Roman" pitchFamily="18" charset="0"/>
              </a:rPr>
              <a:t>bacitracin</a:t>
            </a:r>
            <a:r>
              <a:rPr lang="en-IN" sz="1600" dirty="0" smtClean="0">
                <a:solidFill>
                  <a:schemeClr val="tx1"/>
                </a:solidFill>
                <a:latin typeface="Times New Roman" pitchFamily="18" charset="0"/>
                <a:cs typeface="Times New Roman" pitchFamily="18" charset="0"/>
              </a:rPr>
              <a:t> units per mg. </a:t>
            </a:r>
            <a:endParaRPr lang="en-US" sz="1600" b="1" dirty="0" smtClean="0">
              <a:solidFill>
                <a:schemeClr val="tx1"/>
              </a:solidFill>
              <a:latin typeface="Times New Roman" pitchFamily="18" charset="0"/>
              <a:cs typeface="Times New Roman" pitchFamily="18" charset="0"/>
            </a:endParaRPr>
          </a:p>
          <a:p>
            <a:pPr>
              <a:buClrTx/>
            </a:pPr>
            <a:r>
              <a:rPr lang="en-US" b="1" dirty="0" smtClean="0">
                <a:solidFill>
                  <a:schemeClr val="tx1"/>
                </a:solidFill>
                <a:latin typeface="Times New Roman" pitchFamily="18" charset="0"/>
                <a:cs typeface="Times New Roman" pitchFamily="18" charset="0"/>
              </a:rPr>
              <a:t>Used for/Prescribed for : </a:t>
            </a:r>
            <a:r>
              <a:rPr lang="en-IN" sz="1600" dirty="0" smtClean="0">
                <a:solidFill>
                  <a:schemeClr val="tx1"/>
                </a:solidFill>
                <a:latin typeface="Times New Roman" pitchFamily="18" charset="0"/>
                <a:cs typeface="Times New Roman" pitchFamily="18" charset="0"/>
              </a:rPr>
              <a:t>Treating and preventing infection due to minor cuts, scrapes, and burns. Neosporin ointment is an antibiotic combination. It works by killing sensitive bacteria on the skin or in wounds. </a:t>
            </a:r>
            <a:endParaRPr lang="en-US" sz="1600" b="1" dirty="0" smtClean="0">
              <a:solidFill>
                <a:schemeClr val="tx1"/>
              </a:solidFill>
              <a:latin typeface="Times New Roman" pitchFamily="18" charset="0"/>
              <a:cs typeface="Times New Roman" pitchFamily="18" charset="0"/>
            </a:endParaRPr>
          </a:p>
          <a:p>
            <a:pPr>
              <a:buClrTx/>
            </a:pPr>
            <a:r>
              <a:rPr lang="en-US" b="1" dirty="0" smtClean="0">
                <a:solidFill>
                  <a:schemeClr val="tx1"/>
                </a:solidFill>
                <a:latin typeface="Times New Roman" pitchFamily="18" charset="0"/>
                <a:cs typeface="Times New Roman" pitchFamily="18" charset="0"/>
              </a:rPr>
              <a:t>Formulation : </a:t>
            </a:r>
            <a:r>
              <a:rPr lang="en-IN" sz="1600" dirty="0" smtClean="0">
                <a:solidFill>
                  <a:schemeClr val="tx1"/>
                </a:solidFill>
                <a:latin typeface="Times New Roman" pitchFamily="18" charset="0"/>
                <a:cs typeface="Times New Roman" pitchFamily="18" charset="0"/>
              </a:rPr>
              <a:t>Each gram contains: neomycin </a:t>
            </a:r>
            <a:r>
              <a:rPr lang="en-IN" sz="1600" dirty="0" err="1" smtClean="0">
                <a:solidFill>
                  <a:schemeClr val="tx1"/>
                </a:solidFill>
                <a:latin typeface="Times New Roman" pitchFamily="18" charset="0"/>
                <a:cs typeface="Times New Roman" pitchFamily="18" charset="0"/>
              </a:rPr>
              <a:t>sulfate</a:t>
            </a:r>
            <a:r>
              <a:rPr lang="en-IN" sz="1600" dirty="0" smtClean="0">
                <a:solidFill>
                  <a:schemeClr val="tx1"/>
                </a:solidFill>
                <a:latin typeface="Times New Roman" pitchFamily="18" charset="0"/>
                <a:cs typeface="Times New Roman" pitchFamily="18" charset="0"/>
              </a:rPr>
              <a:t> equivalent to 3.5 mg neomycin base, </a:t>
            </a:r>
            <a:r>
              <a:rPr lang="en-IN" sz="1600" dirty="0" err="1" smtClean="0">
                <a:solidFill>
                  <a:schemeClr val="tx1"/>
                </a:solidFill>
                <a:latin typeface="Times New Roman" pitchFamily="18" charset="0"/>
                <a:cs typeface="Times New Roman" pitchFamily="18" charset="0"/>
              </a:rPr>
              <a:t>polymyxin</a:t>
            </a:r>
            <a:r>
              <a:rPr lang="en-IN" sz="1600" dirty="0" smtClean="0">
                <a:solidFill>
                  <a:schemeClr val="tx1"/>
                </a:solidFill>
                <a:latin typeface="Times New Roman" pitchFamily="18" charset="0"/>
                <a:cs typeface="Times New Roman" pitchFamily="18" charset="0"/>
              </a:rPr>
              <a:t> B </a:t>
            </a:r>
            <a:r>
              <a:rPr lang="en-IN" sz="1600" dirty="0" err="1" smtClean="0">
                <a:solidFill>
                  <a:schemeClr val="tx1"/>
                </a:solidFill>
                <a:latin typeface="Times New Roman" pitchFamily="18" charset="0"/>
                <a:cs typeface="Times New Roman" pitchFamily="18" charset="0"/>
              </a:rPr>
              <a:t>sulfate</a:t>
            </a:r>
            <a:r>
              <a:rPr lang="en-IN" sz="1600" dirty="0" smtClean="0">
                <a:solidFill>
                  <a:schemeClr val="tx1"/>
                </a:solidFill>
                <a:latin typeface="Times New Roman" pitchFamily="18" charset="0"/>
                <a:cs typeface="Times New Roman" pitchFamily="18" charset="0"/>
              </a:rPr>
              <a:t> equivalent to 10,000 </a:t>
            </a:r>
            <a:r>
              <a:rPr lang="en-IN" sz="1600" dirty="0" err="1" smtClean="0">
                <a:solidFill>
                  <a:schemeClr val="tx1"/>
                </a:solidFill>
                <a:latin typeface="Times New Roman" pitchFamily="18" charset="0"/>
                <a:cs typeface="Times New Roman" pitchFamily="18" charset="0"/>
              </a:rPr>
              <a:t>polymyxin</a:t>
            </a:r>
            <a:r>
              <a:rPr lang="en-IN" sz="1600" dirty="0" smtClean="0">
                <a:solidFill>
                  <a:schemeClr val="tx1"/>
                </a:solidFill>
                <a:latin typeface="Times New Roman" pitchFamily="18" charset="0"/>
                <a:cs typeface="Times New Roman" pitchFamily="18" charset="0"/>
              </a:rPr>
              <a:t> B units, </a:t>
            </a:r>
            <a:r>
              <a:rPr lang="en-IN" sz="1600" dirty="0" err="1" smtClean="0">
                <a:solidFill>
                  <a:schemeClr val="tx1"/>
                </a:solidFill>
                <a:latin typeface="Times New Roman" pitchFamily="18" charset="0"/>
                <a:cs typeface="Times New Roman" pitchFamily="18" charset="0"/>
              </a:rPr>
              <a:t>bacitracin</a:t>
            </a:r>
            <a:r>
              <a:rPr lang="en-IN" sz="1600" dirty="0" smtClean="0">
                <a:solidFill>
                  <a:schemeClr val="tx1"/>
                </a:solidFill>
                <a:latin typeface="Times New Roman" pitchFamily="18" charset="0"/>
                <a:cs typeface="Times New Roman" pitchFamily="18" charset="0"/>
              </a:rPr>
              <a:t> zinc equivalent to 400 </a:t>
            </a:r>
            <a:r>
              <a:rPr lang="en-IN" sz="1600" dirty="0" err="1" smtClean="0">
                <a:solidFill>
                  <a:schemeClr val="tx1"/>
                </a:solidFill>
                <a:latin typeface="Times New Roman" pitchFamily="18" charset="0"/>
                <a:cs typeface="Times New Roman" pitchFamily="18" charset="0"/>
              </a:rPr>
              <a:t>bacitracin</a:t>
            </a:r>
            <a:r>
              <a:rPr lang="en-IN" sz="1600" dirty="0" smtClean="0">
                <a:solidFill>
                  <a:schemeClr val="tx1"/>
                </a:solidFill>
                <a:latin typeface="Times New Roman" pitchFamily="18" charset="0"/>
                <a:cs typeface="Times New Roman" pitchFamily="18" charset="0"/>
              </a:rPr>
              <a:t> units, and white petrolatum, </a:t>
            </a:r>
            <a:r>
              <a:rPr lang="en-IN" sz="1600" dirty="0" err="1" smtClean="0">
                <a:solidFill>
                  <a:schemeClr val="tx1"/>
                </a:solidFill>
                <a:latin typeface="Times New Roman" pitchFamily="18" charset="0"/>
                <a:cs typeface="Times New Roman" pitchFamily="18" charset="0"/>
              </a:rPr>
              <a:t>q.s</a:t>
            </a:r>
            <a:r>
              <a:rPr lang="en-IN" sz="1600" dirty="0" smtClean="0">
                <a:solidFill>
                  <a:schemeClr val="tx1"/>
                </a:solidFill>
                <a:latin typeface="Times New Roman" pitchFamily="18" charset="0"/>
                <a:cs typeface="Times New Roman" pitchFamily="18" charset="0"/>
              </a:rPr>
              <a:t>. </a:t>
            </a:r>
            <a:endParaRPr lang="en-US" sz="1600" b="1" dirty="0" smtClean="0">
              <a:solidFill>
                <a:schemeClr val="tx1"/>
              </a:solidFill>
              <a:latin typeface="Times New Roman" pitchFamily="18" charset="0"/>
              <a:cs typeface="Times New Roman" pitchFamily="18" charset="0"/>
            </a:endParaRPr>
          </a:p>
          <a:p>
            <a:pPr>
              <a:buClrTx/>
            </a:pPr>
            <a:r>
              <a:rPr lang="en-US" b="1" dirty="0" smtClean="0">
                <a:solidFill>
                  <a:schemeClr val="tx1"/>
                </a:solidFill>
                <a:latin typeface="Times New Roman" pitchFamily="18" charset="0"/>
                <a:cs typeface="Times New Roman" pitchFamily="18" charset="0"/>
              </a:rPr>
              <a:t>Form : </a:t>
            </a:r>
            <a:r>
              <a:rPr lang="en-IN" sz="1600" dirty="0" smtClean="0">
                <a:solidFill>
                  <a:schemeClr val="tx1"/>
                </a:solidFill>
                <a:latin typeface="Times New Roman" pitchFamily="18" charset="0"/>
                <a:cs typeface="Times New Roman" pitchFamily="18" charset="0"/>
              </a:rPr>
              <a:t>ointment </a:t>
            </a:r>
            <a:endParaRPr lang="en-US" sz="1600" b="1" dirty="0" smtClean="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416824" cy="6192688"/>
          </a:xfrm>
        </p:spPr>
        <p:txBody>
          <a:bodyPr/>
          <a:lstStyle/>
          <a:p>
            <a:r>
              <a:rPr lang="en-US" sz="2400" b="1" dirty="0">
                <a:solidFill>
                  <a:schemeClr val="tx1"/>
                </a:solidFill>
                <a:latin typeface="Times New Roman" pitchFamily="18" charset="0"/>
                <a:cs typeface="Times New Roman" pitchFamily="18" charset="0"/>
              </a:rPr>
              <a:t>Route of administration : </a:t>
            </a:r>
            <a:r>
              <a:rPr lang="en-IN" sz="1800" dirty="0">
                <a:solidFill>
                  <a:schemeClr val="tx1"/>
                </a:solidFill>
                <a:latin typeface="Times New Roman" pitchFamily="18" charset="0"/>
                <a:cs typeface="Times New Roman" pitchFamily="18" charset="0"/>
              </a:rPr>
              <a:t>for external use only </a:t>
            </a:r>
            <a:r>
              <a:rPr lang="en-US" sz="2400" b="1" dirty="0" smtClean="0">
                <a:solidFill>
                  <a:schemeClr val="tx1"/>
                </a:solidFill>
                <a:latin typeface="Times New Roman" pitchFamily="18" charset="0"/>
                <a:cs typeface="Times New Roman" pitchFamily="18" charset="0"/>
              </a:rPr>
              <a:t/>
            </a:r>
            <a:br>
              <a:rPr lang="en-US" sz="2400" b="1"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Dosage </a:t>
            </a:r>
            <a:r>
              <a:rPr lang="en-US" sz="2400" b="1" dirty="0" smtClean="0">
                <a:solidFill>
                  <a:schemeClr val="tx1"/>
                </a:solidFill>
                <a:latin typeface="Times New Roman" pitchFamily="18" charset="0"/>
                <a:cs typeface="Times New Roman" pitchFamily="18" charset="0"/>
              </a:rPr>
              <a:t>:</a:t>
            </a:r>
            <a:r>
              <a:rPr lang="en-US" sz="3200" b="1" dirty="0" smtClean="0">
                <a:solidFill>
                  <a:schemeClr val="tx1"/>
                </a:solidFill>
                <a:latin typeface="Times New Roman" pitchFamily="18" charset="0"/>
                <a:cs typeface="Times New Roman" pitchFamily="18" charset="0"/>
              </a:rPr>
              <a:t/>
            </a:r>
            <a:br>
              <a:rPr lang="en-US" sz="3200" b="1"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Apply the ointment every 3 or 4 hours for 7 to 10 days, depending on the severity of the infection. </a:t>
            </a:r>
            <a:r>
              <a:rPr lang="en-US" sz="2400" b="1" dirty="0" smtClean="0">
                <a:solidFill>
                  <a:schemeClr val="tx1"/>
                </a:solidFill>
                <a:latin typeface="Times New Roman" pitchFamily="18" charset="0"/>
                <a:cs typeface="Times New Roman" pitchFamily="18" charset="0"/>
              </a:rPr>
              <a:t/>
            </a:r>
            <a:br>
              <a:rPr lang="en-US" sz="2400" b="1"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Contraindication </a:t>
            </a:r>
            <a:r>
              <a:rPr lang="en-US" sz="1800" b="1" dirty="0" smtClean="0">
                <a:solidFill>
                  <a:schemeClr val="tx1"/>
                </a:solidFill>
                <a:latin typeface="Times New Roman" pitchFamily="18" charset="0"/>
                <a:cs typeface="Times New Roman" pitchFamily="18" charset="0"/>
              </a:rPr>
              <a:t>: </a:t>
            </a:r>
            <a:br>
              <a:rPr lang="en-US" sz="1800" b="1"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 contraindicated in individuals who have shown hypersensitivity to any of its components </a:t>
            </a:r>
            <a:r>
              <a:rPr lang="en-US" sz="1800" b="1" dirty="0" smtClean="0">
                <a:solidFill>
                  <a:schemeClr val="tx1"/>
                </a:solidFill>
                <a:latin typeface="Times New Roman" pitchFamily="18" charset="0"/>
                <a:cs typeface="Times New Roman" pitchFamily="18" charset="0"/>
              </a:rPr>
              <a:t/>
            </a:r>
            <a:br>
              <a:rPr lang="en-US" sz="1800" b="1"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Side effects : </a:t>
            </a:r>
            <a:br>
              <a:rPr lang="en-US" sz="2400" b="1"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 Severe allergic reactions (rash; hives; itching; difficulty breathing; tightness in the chest; swelling of the mouth, face, lips, or tongue); skin irritation, pain, burning, cracking, redness, or peeling not present before using Neosporin ointment; worsening or recurrence of wound symptoms. </a:t>
            </a:r>
            <a:r>
              <a:rPr lang="en-US" sz="1800" dirty="0" smtClean="0">
                <a:solidFill>
                  <a:schemeClr val="tx1"/>
                </a:solidFill>
                <a:latin typeface="Times New Roman" pitchFamily="18" charset="0"/>
                <a:cs typeface="Times New Roman" pitchFamily="18" charset="0"/>
              </a:rPr>
              <a:t/>
            </a:r>
            <a:br>
              <a:rPr lang="en-US" sz="1800" dirty="0" smtClean="0">
                <a:solidFill>
                  <a:schemeClr val="tx1"/>
                </a:solidFill>
                <a:latin typeface="Times New Roman" pitchFamily="18" charset="0"/>
                <a:cs typeface="Times New Roman" pitchFamily="18" charset="0"/>
              </a:rPr>
            </a:br>
            <a:r>
              <a:rPr lang="en-US" sz="2400" b="1" dirty="0" smtClean="0">
                <a:solidFill>
                  <a:schemeClr val="tx1"/>
                </a:solidFill>
                <a:latin typeface="Times New Roman" pitchFamily="18" charset="0"/>
                <a:cs typeface="Times New Roman" pitchFamily="18" charset="0"/>
              </a:rPr>
              <a:t>Drug interaction </a:t>
            </a:r>
            <a:r>
              <a:rPr lang="en-US" sz="2400" dirty="0" smtClean="0">
                <a:solidFill>
                  <a:schemeClr val="tx1"/>
                </a:solidFill>
                <a:latin typeface="Times New Roman" pitchFamily="18" charset="0"/>
                <a:cs typeface="Times New Roman" pitchFamily="18" charset="0"/>
              </a:rPr>
              <a:t>:</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A total of 19 drugs (48 brand and generic names) are known to interact moderately with Neosporin (bacitracin / neomycin / polymyxin b topical</a:t>
            </a:r>
            <a:r>
              <a:rPr lang="en-IN" sz="1800" dirty="0" smtClean="0">
                <a:solidFill>
                  <a:schemeClr val="tx1"/>
                </a:solidFill>
                <a:latin typeface="Times New Roman" pitchFamily="18" charset="0"/>
                <a:cs typeface="Times New Roman" pitchFamily="18" charset="0"/>
              </a:rPr>
              <a:t>)</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7158" y="1571612"/>
            <a:ext cx="7772400" cy="3143272"/>
          </a:xfrm>
        </p:spPr>
        <p:txBody>
          <a:bodyPr>
            <a:noAutofit/>
          </a:bodyPr>
          <a:lstStyle/>
          <a:p>
            <a:r>
              <a:rPr lang="en-US" sz="2400" b="1" dirty="0" smtClean="0">
                <a:solidFill>
                  <a:schemeClr val="tx1"/>
                </a:solidFill>
                <a:latin typeface="Times New Roman" pitchFamily="18" charset="0"/>
                <a:cs typeface="Times New Roman" pitchFamily="18" charset="0"/>
              </a:rPr>
              <a:t>General references </a:t>
            </a:r>
            <a:r>
              <a:rPr lang="en-US" sz="24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Ketchem</a:t>
            </a:r>
            <a:r>
              <a:rPr lang="en-IN" sz="1800" dirty="0" smtClean="0">
                <a:solidFill>
                  <a:schemeClr val="tx1"/>
                </a:solidFill>
                <a:latin typeface="Times New Roman" pitchFamily="18" charset="0"/>
                <a:cs typeface="Times New Roman" pitchFamily="18" charset="0"/>
              </a:rPr>
              <a:t> RR, Lee KC, </a:t>
            </a:r>
            <a:r>
              <a:rPr lang="en-IN" sz="1800" dirty="0" err="1" smtClean="0">
                <a:solidFill>
                  <a:schemeClr val="tx1"/>
                </a:solidFill>
                <a:latin typeface="Times New Roman" pitchFamily="18" charset="0"/>
                <a:cs typeface="Times New Roman" pitchFamily="18" charset="0"/>
              </a:rPr>
              <a:t>Huo</a:t>
            </a:r>
            <a:r>
              <a:rPr lang="en-IN" sz="1800" dirty="0" smtClean="0">
                <a:solidFill>
                  <a:schemeClr val="tx1"/>
                </a:solidFill>
                <a:latin typeface="Times New Roman" pitchFamily="18" charset="0"/>
                <a:cs typeface="Times New Roman" pitchFamily="18" charset="0"/>
              </a:rPr>
              <a:t> S, Cross TA: Macromolecular structural elucidation with solid-state NMR-derived </a:t>
            </a:r>
            <a:r>
              <a:rPr lang="en-IN" sz="1800" dirty="0" err="1" smtClean="0">
                <a:solidFill>
                  <a:schemeClr val="tx1"/>
                </a:solidFill>
                <a:latin typeface="Times New Roman" pitchFamily="18" charset="0"/>
                <a:cs typeface="Times New Roman" pitchFamily="18" charset="0"/>
              </a:rPr>
              <a:t>orientational</a:t>
            </a:r>
            <a:r>
              <a:rPr lang="en-IN" sz="1800" dirty="0" smtClean="0">
                <a:solidFill>
                  <a:schemeClr val="tx1"/>
                </a:solidFill>
                <a:latin typeface="Times New Roman" pitchFamily="18" charset="0"/>
                <a:cs typeface="Times New Roman" pitchFamily="18" charset="0"/>
              </a:rPr>
              <a:t> constraints. J </a:t>
            </a:r>
            <a:r>
              <a:rPr lang="en-IN" sz="1800" dirty="0" err="1" smtClean="0">
                <a:solidFill>
                  <a:schemeClr val="tx1"/>
                </a:solidFill>
                <a:latin typeface="Times New Roman" pitchFamily="18" charset="0"/>
                <a:cs typeface="Times New Roman" pitchFamily="18" charset="0"/>
              </a:rPr>
              <a:t>Biomol</a:t>
            </a:r>
            <a:r>
              <a:rPr lang="en-IN" sz="1800" dirty="0" smtClean="0">
                <a:solidFill>
                  <a:schemeClr val="tx1"/>
                </a:solidFill>
                <a:latin typeface="Times New Roman" pitchFamily="18" charset="0"/>
                <a:cs typeface="Times New Roman" pitchFamily="18" charset="0"/>
              </a:rPr>
              <a:t> NMR. 1996 Jul;8(1):1-14. "Pubmed":http://www.ncbi.nlm.nih.gov/pubmed/</a:t>
            </a:r>
            <a:r>
              <a:rPr lang="en-IN" sz="1800" dirty="0" smtClean="0">
                <a:solidFill>
                  <a:schemeClr val="tx1"/>
                </a:solidFill>
                <a:latin typeface="Times New Roman" pitchFamily="18" charset="0"/>
                <a:cs typeface="Times New Roman" pitchFamily="18" charset="0"/>
              </a:rPr>
              <a:t>8810522</a:t>
            </a:r>
          </a:p>
          <a:p>
            <a:r>
              <a:rPr lang="en-IN" sz="18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Townsley LE, Tucker WA, Sham S, Hinton JF: Structures of gramicidins A, B, and C incorporated into sodium dodecyl sulfate micelles. Biochemistry. 2001 Oct 2;40(39):11676-86. "Pubmed":http://www.ncbi.nlm.nih.gov/pubmed/</a:t>
            </a:r>
            <a:r>
              <a:rPr lang="en-IN" sz="1800" dirty="0" smtClean="0">
                <a:solidFill>
                  <a:schemeClr val="tx1"/>
                </a:solidFill>
                <a:latin typeface="Times New Roman" pitchFamily="18" charset="0"/>
                <a:cs typeface="Times New Roman" pitchFamily="18" charset="0"/>
              </a:rPr>
              <a:t>11570868</a:t>
            </a:r>
          </a:p>
          <a:p>
            <a:r>
              <a:rPr lang="en-IN" sz="18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Burkhart BM, Gassman RM, Langs DA, Pangborn WA, Duax WL, Pletnev V: Gramicidin D conformation, dynamics and membrane ion transport. Biopolymers. 1999;51(2):129-44. "</a:t>
            </a:r>
            <a:r>
              <a:rPr lang="en-IN" sz="1800" dirty="0" err="1" smtClean="0">
                <a:solidFill>
                  <a:schemeClr val="tx1"/>
                </a:solidFill>
                <a:latin typeface="Times New Roman" pitchFamily="18" charset="0"/>
                <a:cs typeface="Times New Roman" pitchFamily="18" charset="0"/>
              </a:rPr>
              <a:t>Pubmed</a:t>
            </a:r>
            <a:r>
              <a:rPr lang="en-IN" sz="1800" dirty="0" smtClean="0">
                <a:solidFill>
                  <a:schemeClr val="tx1"/>
                </a:solidFill>
                <a:latin typeface="Times New Roman" pitchFamily="18" charset="0"/>
                <a:cs typeface="Times New Roman" pitchFamily="18" charset="0"/>
              </a:rPr>
              <a:t>":http://www.ncbi.nlm.nih.gov/pubmed/10397797 </a:t>
            </a: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928934"/>
            <a:ext cx="7620000" cy="1143000"/>
          </a:xfrm>
        </p:spPr>
        <p:txBody>
          <a:bodyPr/>
          <a:lstStyle/>
          <a:p>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http://www.drugs.com/cdi/neosporin-</a:t>
            </a:r>
            <a:r>
              <a:rPr lang="en-IN" sz="1800" dirty="0" smtClean="0">
                <a:solidFill>
                  <a:schemeClr val="tx1"/>
                </a:solidFill>
                <a:latin typeface="Times New Roman" pitchFamily="18" charset="0"/>
                <a:cs typeface="Times New Roman" pitchFamily="18" charset="0"/>
              </a:rPr>
              <a:t>ointment.html</a:t>
            </a:r>
            <a:br>
              <a:rPr lang="en-IN" sz="18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http://www.drugs.com/drug-interactions/bacitracin-neomycin-polymyxin-b-topical,neosporin-index.html?filter=2&amp;generic_only=  </a:t>
            </a:r>
            <a:r>
              <a:rPr lang="en-IN" sz="1800" dirty="0" smtClean="0">
                <a:solidFill>
                  <a:schemeClr val="tx1"/>
                </a:solidFill>
                <a:latin typeface="Times New Roman" pitchFamily="18" charset="0"/>
                <a:cs typeface="Times New Roman" pitchFamily="18" charset="0"/>
              </a:rPr>
              <a:t/>
            </a:r>
            <a:br>
              <a:rPr lang="en-IN" sz="18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http://www.rxlist.com/neosporin-ophthalmic-ointment-drug.htm </a:t>
            </a:r>
            <a:r>
              <a:rPr lang="en-IN" sz="1800" dirty="0" smtClean="0">
                <a:solidFill>
                  <a:schemeClr val="tx1"/>
                </a:solidFill>
                <a:latin typeface="Times New Roman" pitchFamily="18" charset="0"/>
                <a:cs typeface="Times New Roman" pitchFamily="18" charset="0"/>
              </a:rPr>
              <a:t/>
            </a:r>
            <a:br>
              <a:rPr lang="en-IN" sz="18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http://chealth.canoe.ca/drug_info_details.asp?brand_name_id=1952&amp;page_no=2 </a:t>
            </a:r>
            <a:r>
              <a:rPr lang="en-IN" sz="4800" dirty="0" smtClean="0">
                <a:solidFill>
                  <a:schemeClr val="tx1"/>
                </a:solidFill>
                <a:latin typeface="Times New Roman" pitchFamily="18" charset="0"/>
                <a:cs typeface="Times New Roman" pitchFamily="18" charset="0"/>
              </a:rPr>
              <a:t/>
            </a:r>
            <a:br>
              <a:rPr lang="en-IN" sz="4800" dirty="0" smtClean="0">
                <a:solidFill>
                  <a:schemeClr val="tx1"/>
                </a:solidFill>
                <a:latin typeface="Times New Roman" pitchFamily="18" charset="0"/>
                <a:cs typeface="Times New Roman" pitchFamily="18" charset="0"/>
              </a:rPr>
            </a:b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133</TotalTime>
  <Words>820</Words>
  <Application>Microsoft Macintosh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Gramicidin D </vt:lpstr>
      <vt:lpstr>PowerPoint Presentation</vt:lpstr>
      <vt:lpstr>PowerPoint Presentation</vt:lpstr>
      <vt:lpstr>PowerPoint Presentation</vt:lpstr>
      <vt:lpstr>Route of administration : for external use only  Dosage : Apply the ointment every 3 or 4 hours for 7 to 10 days, depending on the severity of the infection.  Contraindication :   contraindicated in individuals who have shown hypersensitivity to any of its components  Side effects :   Severe allergic reactions (rash; hives; itching; difficulty breathing; tightness in the chest; swelling of the mouth, face, lips, or tongue); skin irritation, pain, burning, cracking, redness, or peeling not present before using Neosporin ointment; worsening or recurrence of wound symptoms.  Drug interaction :  A total of 19 drugs (48 brand and generic names) are known to interact moderately with Neosporin (bacitracin / neomycin / polymyxin b topical)</vt:lpstr>
      <vt:lpstr>PowerPoint Presentation</vt:lpstr>
      <vt:lpstr>References :  http://www.drugs.com/cdi/neosporin-ointment.html   http://www.drugs.com/drug-interactions/bacitracin-neomycin-polymyxin-b-topical,neosporin-index.html?filter=2&amp;generic_only=    http://www.rxlist.com/neosporin-ophthalmic-ointment-drug.htm   http://chealth.canoe.ca/drug_info_details.asp?brand_name_id=1952&amp;page_no=2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bic2</cp:lastModifiedBy>
  <cp:revision>17</cp:revision>
  <dcterms:created xsi:type="dcterms:W3CDTF">2014-12-29T07:14:40Z</dcterms:created>
  <dcterms:modified xsi:type="dcterms:W3CDTF">2015-01-11T15:46:13Z</dcterms:modified>
</cp:coreProperties>
</file>